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5" r:id="rId1"/>
    <p:sldMasterId id="2147483680" r:id="rId2"/>
  </p:sldMasterIdLst>
  <p:notesMasterIdLst>
    <p:notesMasterId r:id="rId6"/>
  </p:notesMasterIdLst>
  <p:handoutMasterIdLst>
    <p:handoutMasterId r:id="rId7"/>
  </p:handoutMasterIdLst>
  <p:sldIdLst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GB"/>
    </a:defPPr>
    <a:lvl1pPr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1pPr>
    <a:lvl2pPr marL="4572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2pPr>
    <a:lvl3pPr marL="9144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3pPr>
    <a:lvl4pPr marL="13716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4pPr>
    <a:lvl5pPr marL="18288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uwirther Georg" initials="NG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5CC2DC"/>
    <a:srgbClr val="005172"/>
    <a:srgbClr val="FECB00"/>
    <a:srgbClr val="000000"/>
    <a:srgbClr val="CAE8F3"/>
    <a:srgbClr val="FFFFFF"/>
    <a:srgbClr val="009BBB"/>
    <a:srgbClr val="FBB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94" autoAdjust="0"/>
    <p:restoredTop sz="96154" autoAdjust="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0FF299FD-F93D-4AAF-A363-D5EF94D8C2E4}" type="datetime4">
              <a:rPr lang="en-GB"/>
              <a:pPr>
                <a:defRPr/>
              </a:pPr>
              <a:t>08 July 2019</a:t>
            </a:fld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229DB3B0-862D-4867-A09B-23E260880C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10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A343B777-A79D-4440-BAA4-801FE50C033D}" type="datetime4">
              <a:rPr lang="en-GB"/>
              <a:pPr>
                <a:defRPr/>
              </a:pPr>
              <a:t>08 July 2019</a:t>
            </a:fld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7FD85236-0D21-44F6-8829-2A4E75A70B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669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472349A-E4A7-4FD9-9E0B-DD25A2A25AD0}" type="slidenum">
              <a:rPr lang="en-US" altLang="sv-SE" smtClean="0">
                <a:solidFill>
                  <a:srgbClr val="000000"/>
                </a:solidFill>
                <a:latin typeface="Arial" pitchFamily="34" charset="0"/>
                <a:ea typeface="ヒラギノ角ゴ Pro W3"/>
                <a:cs typeface="ヒラギノ角ゴ Pro W3"/>
              </a:rPr>
              <a:pPr algn="r">
                <a:spcBef>
                  <a:spcPct val="0"/>
                </a:spcBef>
              </a:pPr>
              <a:t>1</a:t>
            </a:fld>
            <a:endParaRPr lang="en-US" altLang="sv-SE">
              <a:solidFill>
                <a:srgbClr val="000000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IE" altLang="sv-SE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2386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5" name="Picture 17" descr="EU_elements_Word_standard_co-bra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6230938"/>
            <a:ext cx="16859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58775" y="4965700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2386013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" name="Picture 18" descr="EMA+H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0"/>
            <a:ext cx="7927975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2349500"/>
            <a:ext cx="9144000" cy="365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3189288"/>
            <a:ext cx="5399088" cy="1666875"/>
          </a:xfrm>
        </p:spPr>
        <p:txBody>
          <a:bodyPr anchor="b"/>
          <a:lstStyle>
            <a:lvl1pPr>
              <a:lnSpc>
                <a:spcPts val="2900"/>
              </a:lnSpc>
              <a:defRPr sz="25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5078413"/>
            <a:ext cx="5399088" cy="7715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600"/>
              </a:lnSpc>
              <a:spcAft>
                <a:spcPct val="0"/>
              </a:spcAft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0233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47842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1750522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2379979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316134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87385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895850" y="762000"/>
            <a:ext cx="1352550" cy="53340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3905250" cy="53340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87553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6F940-2574-41DD-AD38-101D7B9FE4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7E99-52DA-4E0F-9AC5-C9443ABEE556}" type="datetime4">
              <a:rPr lang="en-GB"/>
              <a:pPr>
                <a:defRPr/>
              </a:pPr>
              <a:t>08 July 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1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16746-614F-4851-8E91-58D9458F8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3BD1D-A998-4938-B3F1-3D9D7883321B}" type="datetime4">
              <a:rPr lang="en-GB"/>
              <a:pPr>
                <a:defRPr/>
              </a:pPr>
              <a:t>08 July 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9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6B56B-E4AD-4EE5-9626-FE138E952E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D94B-464C-4E6F-B2A7-56ACD501A46E}" type="datetime4">
              <a:rPr lang="en-GB"/>
              <a:pPr>
                <a:defRPr/>
              </a:pPr>
              <a:t>08 July 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27011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14571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128787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2628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19500" y="1981200"/>
            <a:ext cx="2628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32825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16169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025525"/>
            <a:ext cx="84566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8" y="6405563"/>
            <a:ext cx="64785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63" y="6405563"/>
            <a:ext cx="30797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D594A985-55B7-4264-9E93-EC72DCE11F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73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7113" y="6405563"/>
            <a:ext cx="14398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7350ABAA-0B09-4023-B7F2-F8F0131902C5}" type="datetime4">
              <a:rPr lang="en-GB"/>
              <a:pPr>
                <a:defRPr/>
              </a:pPr>
              <a:t>08 July 2019</a:t>
            </a:fld>
            <a:endParaRPr lang="en-GB"/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1" name="Rectangle 15"/>
          <p:cNvSpPr>
            <a:spLocks noChangeArrowheads="1"/>
          </p:cNvSpPr>
          <p:nvPr/>
        </p:nvSpPr>
        <p:spPr bwMode="auto">
          <a:xfrm>
            <a:off x="0" y="0"/>
            <a:ext cx="9144000" cy="673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2" name="Line 17"/>
          <p:cNvSpPr>
            <a:spLocks noChangeShapeType="1"/>
          </p:cNvSpPr>
          <p:nvPr/>
        </p:nvSpPr>
        <p:spPr bwMode="auto">
          <a:xfrm>
            <a:off x="0" y="676275"/>
            <a:ext cx="9144000" cy="1588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Line 19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159000"/>
            <a:ext cx="8456613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3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Normal text – Verdana, 20pt regular, ls 28pt, ap 12pt, black.</a:t>
            </a:r>
          </a:p>
          <a:p>
            <a:pPr lvl="1"/>
            <a:r>
              <a:rPr lang="en-GB" altLang="en-US"/>
              <a:t>Title – Verdana, 28pt regular, ls 36pt, blue (0,51,153).</a:t>
            </a:r>
          </a:p>
          <a:p>
            <a:pPr lvl="1"/>
            <a:r>
              <a:rPr lang="en-GB" altLang="en-US"/>
              <a:t>Subtitle – Verdana, 24pt bold (apply manually), ls 36pt, blue (0,51,153).</a:t>
            </a:r>
          </a:p>
          <a:p>
            <a:pPr lvl="1"/>
            <a:r>
              <a:rPr lang="en-GB" altLang="en-US"/>
              <a:t>Bullets level 1 – Verdana, 18pt regular, ls 24pt, ap 8pt, black.</a:t>
            </a:r>
          </a:p>
          <a:p>
            <a:pPr lvl="2"/>
            <a:r>
              <a:rPr lang="en-GB" altLang="en-US"/>
              <a:t>Bullets level 2 – Verdana, 16pt regular, ls 24pt, ap 6pt, black.</a:t>
            </a:r>
          </a:p>
          <a:p>
            <a:pPr lvl="3"/>
            <a:r>
              <a:rPr lang="en-GB" altLang="en-US"/>
              <a:t>Bullets level 3 – Verdana, 14pt regular, ls 20pt, ap 6pt, black.</a:t>
            </a:r>
          </a:p>
          <a:p>
            <a:pPr lvl="4"/>
            <a:r>
              <a:rPr lang="en-GB" altLang="en-US"/>
              <a:t>Bullets level 4 – Verdana, 14pt regular, ls 20pt, ap 6pt, black.</a:t>
            </a:r>
          </a:p>
          <a:p>
            <a:pPr lvl="0"/>
            <a:r>
              <a:rPr lang="en-GB" altLang="en-US"/>
              <a:t>Note: Use 'Increase indent' button to apply bullets, not bullets button, otherwise indentation of bullets is incorrect.</a:t>
            </a:r>
          </a:p>
        </p:txBody>
      </p:sp>
      <p:pic>
        <p:nvPicPr>
          <p:cNvPr id="1035" name="Picture 22" descr="EMA+HM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63" y="0"/>
            <a:ext cx="223678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0" y="636588"/>
            <a:ext cx="9144000" cy="365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5" r:id="rId2"/>
    <p:sldLayoutId id="2147483716" r:id="rId3"/>
    <p:sldLayoutId id="2147483717" r:id="rId4"/>
  </p:sldLayoutIdLst>
  <p:hf hd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defTabSz="8072438" rtl="0" eaLnBrk="1" fontAlgn="base" hangingPunct="1">
        <a:lnSpc>
          <a:spcPts val="2800"/>
        </a:lnSpc>
        <a:spcBef>
          <a:spcPct val="0"/>
        </a:spcBef>
        <a:spcAft>
          <a:spcPts val="1200"/>
        </a:spcAft>
        <a:buClr>
          <a:srgbClr val="000000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defTabSz="8072438" rtl="0" eaLnBrk="1" fontAlgn="base" hangingPunct="1">
        <a:lnSpc>
          <a:spcPts val="2400"/>
        </a:lnSpc>
        <a:spcBef>
          <a:spcPct val="0"/>
        </a:spcBef>
        <a:spcAft>
          <a:spcPts val="80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2pPr>
      <a:lvl3pPr marL="522288" indent="-231775" algn="l" defTabSz="8072438" rtl="0" eaLnBrk="1" fontAlgn="base" hangingPunct="1">
        <a:lnSpc>
          <a:spcPts val="24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769938" indent="-21907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10160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4732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19304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3876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28448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179388"/>
            <a:ext cx="518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5410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Click to edit Master text styles</a:t>
            </a:r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838200" y="1125538"/>
            <a:ext cx="7467600" cy="0"/>
          </a:xfrm>
          <a:prstGeom prst="line">
            <a:avLst/>
          </a:prstGeom>
          <a:noFill/>
          <a:ln w="9525">
            <a:solidFill>
              <a:srgbClr val="4251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77" name="Picture 9" descr="HMA logo (RGB) (transparent background)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179388"/>
            <a:ext cx="16383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defRPr sz="1400">
                <a:latin typeface="Arial" charset="0"/>
                <a:ea typeface="ヒラギノ角ゴ Pro W3" pitchFamily="-80" charset="-128"/>
                <a:cs typeface="+mn-cs"/>
              </a:defRPr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  <a:cs typeface="ヒラギノ角ゴ Pro W3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42519E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ma.europa.eu/ema/index.jsp?curl=pages/regulation/general/general_content_000645.jsp&amp;mid=WC0b01ac058078fbe2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663" y="3645024"/>
            <a:ext cx="6661497" cy="1247824"/>
          </a:xfrm>
        </p:spPr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Updated eSubmission Roadmap (</a:t>
            </a:r>
            <a:r>
              <a:rPr lang="en-US" altLang="en-US" dirty="0" smtClean="0"/>
              <a:t>v2.2)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GB" sz="1400" dirty="0"/>
              <a:t>Adopted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  <a:r>
              <a:rPr lang="en-GB" sz="1400" dirty="0"/>
              <a:t>by HMA </a:t>
            </a:r>
            <a:r>
              <a:rPr lang="en-GB" sz="1400" dirty="0" smtClean="0"/>
              <a:t>on 21 June 2019</a:t>
            </a:r>
            <a:endParaRPr lang="en-US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5078413"/>
            <a:ext cx="6373813" cy="771525"/>
          </a:xfrm>
        </p:spPr>
        <p:txBody>
          <a:bodyPr/>
          <a:lstStyle/>
          <a:p>
            <a:pPr marL="0" indent="0"/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Drafting group: eSubmission Expert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23"/>
          <p:cNvSpPr>
            <a:spLocks noChangeArrowheads="1"/>
          </p:cNvSpPr>
          <p:nvPr/>
        </p:nvSpPr>
        <p:spPr bwMode="auto">
          <a:xfrm>
            <a:off x="1948168" y="2796024"/>
            <a:ext cx="7088328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en-GB" altLang="en-US" sz="1100" b="1" dirty="0">
                <a:cs typeface="ヒラギノ角ゴ Pro W3"/>
              </a:rPr>
              <a:t>CESP dataset module </a:t>
            </a:r>
            <a:r>
              <a:rPr lang="en-GB" altLang="en-US" sz="1100" dirty="0">
                <a:cs typeface="ヒラギノ角ゴ Pro W3"/>
              </a:rPr>
              <a:t>(to be delivered by the CESSP phase 1 project) to be used for </a:t>
            </a:r>
            <a:r>
              <a:rPr lang="en-GB" altLang="en-US" sz="1100" dirty="0" err="1">
                <a:cs typeface="ヒラギノ角ゴ Pro W3"/>
              </a:rPr>
              <a:t>eAFs</a:t>
            </a:r>
            <a:r>
              <a:rPr lang="en-GB" altLang="en-US" sz="1100" dirty="0">
                <a:cs typeface="ヒラギノ角ゴ Pro W3"/>
              </a:rPr>
              <a:t> for new MAAs has been postponed to </a:t>
            </a:r>
            <a:r>
              <a:rPr lang="en-GB" altLang="en-US" sz="1100" dirty="0" smtClean="0">
                <a:cs typeface="ヒラギノ角ゴ Pro W3"/>
              </a:rPr>
              <a:t>Q2 2020 </a:t>
            </a:r>
            <a:r>
              <a:rPr lang="en-GB" altLang="en-US" sz="1100" dirty="0">
                <a:cs typeface="ヒラギノ角ゴ Pro W3"/>
              </a:rPr>
              <a:t>with </a:t>
            </a:r>
            <a:r>
              <a:rPr lang="en-GB" altLang="en-US" sz="1100" b="1" dirty="0">
                <a:cs typeface="ヒラギノ角ゴ Pro W3"/>
              </a:rPr>
              <a:t>mandatory</a:t>
            </a:r>
            <a:r>
              <a:rPr lang="en-GB" altLang="en-US" sz="1100" dirty="0">
                <a:cs typeface="ヒラギノ角ゴ Pro W3"/>
              </a:rPr>
              <a:t> use 6 months after that delivery.</a:t>
            </a:r>
          </a:p>
          <a:p>
            <a:pPr algn="l" eaLnBrk="1" hangingPunct="1">
              <a:lnSpc>
                <a:spcPct val="100000"/>
              </a:lnSpc>
            </a:pPr>
            <a:endParaRPr lang="en-GB" altLang="en-US" sz="1100" dirty="0">
              <a:cs typeface="ヒラギノ角ゴ Pro W3"/>
            </a:endParaRPr>
          </a:p>
          <a:p>
            <a:pPr algn="l" eaLnBrk="1" hangingPunct="1">
              <a:lnSpc>
                <a:spcPct val="100000"/>
              </a:lnSpc>
            </a:pPr>
            <a:r>
              <a:rPr lang="en-GB" altLang="en-US" sz="1100" dirty="0">
                <a:cs typeface="ヒラギノ角ゴ Pro W3"/>
              </a:rPr>
              <a:t>CESP dataset module to be used for variations and renewals is now planned for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delivery by the end of 2021 </a:t>
            </a:r>
            <a:r>
              <a:rPr lang="en-GB" altLang="en-US" sz="1100" dirty="0">
                <a:cs typeface="ヒラギノ角ゴ Pro W3"/>
              </a:rPr>
              <a:t>and with mandatory use 6 months after </a:t>
            </a:r>
            <a:r>
              <a:rPr lang="en-GB" altLang="en-US" sz="1100" i="1" dirty="0">
                <a:cs typeface="ヒラギノ角ゴ Pro W3"/>
              </a:rPr>
              <a:t>(CESSP phase 2 TBD).</a:t>
            </a:r>
          </a:p>
          <a:p>
            <a:pPr algn="l" eaLnBrk="1" hangingPunct="1">
              <a:lnSpc>
                <a:spcPct val="100000"/>
              </a:lnSpc>
            </a:pPr>
            <a:endParaRPr lang="en-GB" altLang="en-US" sz="1100" i="1" dirty="0">
              <a:cs typeface="ヒラギノ角ゴ Pro W3"/>
            </a:endParaRPr>
          </a:p>
          <a:p>
            <a:pPr algn="l" eaLnBrk="1" hangingPunct="1">
              <a:lnSpc>
                <a:spcPct val="100000"/>
              </a:lnSpc>
            </a:pPr>
            <a:r>
              <a:rPr lang="en-GB" altLang="en-US" sz="1100" dirty="0">
                <a:cs typeface="ヒラギノ角ゴ Pro W3"/>
              </a:rPr>
              <a:t>The date </a:t>
            </a:r>
            <a:r>
              <a:rPr lang="en-GB" altLang="en-US" sz="1100" dirty="0">
                <a:solidFill>
                  <a:schemeClr val="tx1"/>
                </a:solidFill>
                <a:cs typeface="ヒラギノ角ゴ Pro W3"/>
              </a:rPr>
              <a:t>for preparation of </a:t>
            </a:r>
            <a:r>
              <a:rPr lang="en-GB" altLang="en-US" sz="1100" dirty="0">
                <a:cs typeface="ヒラギノ角ゴ Pro W3"/>
              </a:rPr>
              <a:t>mandatory use of an </a:t>
            </a:r>
            <a:r>
              <a:rPr lang="en-GB" altLang="en-US" sz="1100" b="1" dirty="0">
                <a:cs typeface="ヒラギノ角ゴ Pro W3"/>
              </a:rPr>
              <a:t>EU single submission portal </a:t>
            </a:r>
            <a:r>
              <a:rPr lang="en-GB" altLang="en-US" sz="1100" dirty="0">
                <a:cs typeface="ヒラギノ角ゴ Pro W3"/>
              </a:rPr>
              <a:t>is postponed </a:t>
            </a:r>
            <a:r>
              <a:rPr lang="en-GB" altLang="en-US" sz="1100" dirty="0" smtClean="0">
                <a:cs typeface="ヒラギノ角ゴ Pro W3"/>
              </a:rPr>
              <a:t>and will be decided as a part of network strategy.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This </a:t>
            </a:r>
            <a:r>
              <a:rPr lang="en-GB" altLang="en-US" sz="1100" dirty="0" smtClean="0">
                <a:cs typeface="ヒラギノ角ゴ Pro W3"/>
              </a:rPr>
              <a:t>will </a:t>
            </a:r>
            <a:r>
              <a:rPr lang="en-GB" altLang="en-US" sz="1100" dirty="0">
                <a:cs typeface="ヒラギノ角ゴ Pro W3"/>
              </a:rPr>
              <a:t>also include a stepwise </a:t>
            </a:r>
            <a:r>
              <a:rPr lang="en-GB" altLang="en-US" sz="1100" dirty="0">
                <a:solidFill>
                  <a:schemeClr val="tx1"/>
                </a:solidFill>
                <a:cs typeface="ヒラギノ角ゴ Pro W3"/>
              </a:rPr>
              <a:t>implementation of a common </a:t>
            </a:r>
            <a:r>
              <a:rPr lang="en-GB" altLang="en-US" sz="1100" dirty="0">
                <a:cs typeface="ヒラギノ角ゴ Pro W3"/>
              </a:rPr>
              <a:t>telematics service desk.</a:t>
            </a:r>
            <a:br>
              <a:rPr lang="en-GB" altLang="en-US" sz="1100" dirty="0">
                <a:cs typeface="ヒラギノ角ゴ Pro W3"/>
              </a:rPr>
            </a:br>
            <a:endParaRPr lang="en-GB" altLang="en-US" sz="1100" dirty="0">
              <a:cs typeface="ヒラギノ角ゴ Pro W3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330200"/>
            <a:ext cx="5976937" cy="609600"/>
          </a:xfrm>
        </p:spPr>
        <p:txBody>
          <a:bodyPr/>
          <a:lstStyle/>
          <a:p>
            <a:pPr eaLnBrk="1" hangingPunct="1"/>
            <a:r>
              <a:rPr lang="en-GB" altLang="en-US" sz="2000" dirty="0"/>
              <a:t>Main updates compared to version </a:t>
            </a:r>
            <a:r>
              <a:rPr lang="en-GB" altLang="en-US" sz="2000" dirty="0" smtClean="0"/>
              <a:t>2.1</a:t>
            </a:r>
            <a:endParaRPr lang="en-GB" altLang="sv-SE" sz="2000" dirty="0">
              <a:solidFill>
                <a:srgbClr val="003399"/>
              </a:solidFill>
              <a:latin typeface="Arial" pitchFamily="34" charset="0"/>
            </a:endParaRPr>
          </a:p>
        </p:txBody>
      </p:sp>
      <p:grpSp>
        <p:nvGrpSpPr>
          <p:cNvPr id="28675" name="Gruppieren 25"/>
          <p:cNvGrpSpPr>
            <a:grpSpLocks/>
          </p:cNvGrpSpPr>
          <p:nvPr/>
        </p:nvGrpSpPr>
        <p:grpSpPr bwMode="auto">
          <a:xfrm>
            <a:off x="323528" y="1289447"/>
            <a:ext cx="8451625" cy="5805937"/>
            <a:chOff x="372332" y="1258824"/>
            <a:chExt cx="8198580" cy="5805318"/>
          </a:xfrm>
        </p:grpSpPr>
        <p:sp>
          <p:nvSpPr>
            <p:cNvPr id="4" name="Freihandform: Form 3"/>
            <p:cNvSpPr/>
            <p:nvPr/>
          </p:nvSpPr>
          <p:spPr>
            <a:xfrm>
              <a:off x="434251" y="1260861"/>
              <a:ext cx="1627333" cy="950812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v-S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eCTD v4.0</a:t>
              </a:r>
            </a:p>
          </p:txBody>
        </p:sp>
        <p:sp>
          <p:nvSpPr>
            <p:cNvPr id="5" name="Freihandform: Form 4"/>
            <p:cNvSpPr/>
            <p:nvPr/>
          </p:nvSpPr>
          <p:spPr>
            <a:xfrm>
              <a:off x="2047122" y="1289830"/>
              <a:ext cx="6509329" cy="497892"/>
            </a:xfrm>
            <a:custGeom>
              <a:avLst/>
              <a:gdLst>
                <a:gd name="connsiteX0" fmla="*/ 0 w 6387469"/>
                <a:gd name="connsiteY0" fmla="*/ 0 h 863041"/>
                <a:gd name="connsiteX1" fmla="*/ 6387469 w 6387469"/>
                <a:gd name="connsiteY1" fmla="*/ 0 h 863041"/>
                <a:gd name="connsiteX2" fmla="*/ 6387469 w 6387469"/>
                <a:gd name="connsiteY2" fmla="*/ 863041 h 863041"/>
                <a:gd name="connsiteX3" fmla="*/ 0 w 6387469"/>
                <a:gd name="connsiteY3" fmla="*/ 863041 h 863041"/>
                <a:gd name="connsiteX4" fmla="*/ 0 w 6387469"/>
                <a:gd name="connsiteY4" fmla="*/ 0 h 86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7469" h="863041">
                  <a:moveTo>
                    <a:pt x="0" y="0"/>
                  </a:moveTo>
                  <a:lnTo>
                    <a:pt x="6387469" y="0"/>
                  </a:lnTo>
                  <a:lnTo>
                    <a:pt x="6387469" y="863041"/>
                  </a:lnTo>
                  <a:lnTo>
                    <a:pt x="0" y="8630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100" dirty="0">
                  <a:solidFill>
                    <a:srgbClr val="000000"/>
                  </a:solidFill>
                  <a:latin typeface="Verdana" pitchFamily="34" charset="0"/>
                </a:rPr>
                <a:t>The timelines has been removed from this stream with reference to planning and preparation of a stepwise implementation and timelines to be decided in the network telematics strategy </a:t>
              </a:r>
            </a:p>
          </p:txBody>
        </p:sp>
        <p:sp>
          <p:nvSpPr>
            <p:cNvPr id="7" name="Gerader Verbinder 6"/>
            <p:cNvSpPr/>
            <p:nvPr/>
          </p:nvSpPr>
          <p:spPr>
            <a:xfrm>
              <a:off x="1914631" y="1258824"/>
              <a:ext cx="6509523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Gerader Verbinder 7"/>
            <p:cNvSpPr/>
            <p:nvPr/>
          </p:nvSpPr>
          <p:spPr>
            <a:xfrm>
              <a:off x="434008" y="1286256"/>
              <a:ext cx="8136904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ihandform: Form 8"/>
            <p:cNvSpPr/>
            <p:nvPr/>
          </p:nvSpPr>
          <p:spPr>
            <a:xfrm>
              <a:off x="434251" y="1727335"/>
              <a:ext cx="1627333" cy="950811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eCTD v.3.2 </a:t>
              </a:r>
              <a:br>
                <a:rPr lang="en-GB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(current version</a:t>
              </a:r>
              <a:r>
                <a:rPr lang="en-GB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0" name="Freihandform: Form 9"/>
            <p:cNvSpPr/>
            <p:nvPr/>
          </p:nvSpPr>
          <p:spPr>
            <a:xfrm>
              <a:off x="2061583" y="2280676"/>
              <a:ext cx="6387080" cy="397470"/>
            </a:xfrm>
            <a:custGeom>
              <a:avLst/>
              <a:gdLst>
                <a:gd name="connsiteX0" fmla="*/ 0 w 6387469"/>
                <a:gd name="connsiteY0" fmla="*/ 0 h 863041"/>
                <a:gd name="connsiteX1" fmla="*/ 6387469 w 6387469"/>
                <a:gd name="connsiteY1" fmla="*/ 0 h 863041"/>
                <a:gd name="connsiteX2" fmla="*/ 6387469 w 6387469"/>
                <a:gd name="connsiteY2" fmla="*/ 863041 h 863041"/>
                <a:gd name="connsiteX3" fmla="*/ 0 w 6387469"/>
                <a:gd name="connsiteY3" fmla="*/ 863041 h 863041"/>
                <a:gd name="connsiteX4" fmla="*/ 0 w 6387469"/>
                <a:gd name="connsiteY4" fmla="*/ 0 h 86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7469" h="863041">
                  <a:moveTo>
                    <a:pt x="0" y="0"/>
                  </a:moveTo>
                  <a:lnTo>
                    <a:pt x="6387469" y="0"/>
                  </a:lnTo>
                  <a:lnTo>
                    <a:pt x="6387469" y="863041"/>
                  </a:lnTo>
                  <a:lnTo>
                    <a:pt x="0" y="8630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100000"/>
                </a:lnSpc>
                <a:spcAft>
                  <a:spcPts val="0"/>
                </a:spcAft>
                <a:defRPr/>
              </a:pPr>
              <a:endParaRPr lang="en-GB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Gerader Verbinder 10"/>
            <p:cNvSpPr/>
            <p:nvPr/>
          </p:nvSpPr>
          <p:spPr>
            <a:xfrm>
              <a:off x="1939334" y="2246144"/>
              <a:ext cx="6509523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Gerader Verbinder 11"/>
            <p:cNvSpPr/>
            <p:nvPr/>
          </p:nvSpPr>
          <p:spPr>
            <a:xfrm>
              <a:off x="434008" y="3480816"/>
              <a:ext cx="8136904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ihandform: Form 12"/>
            <p:cNvSpPr/>
            <p:nvPr/>
          </p:nvSpPr>
          <p:spPr>
            <a:xfrm>
              <a:off x="434251" y="2421151"/>
              <a:ext cx="1627333" cy="475405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dirty="0" err="1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VNeeS</a:t>
              </a:r>
              <a:endParaRPr lang="en-GB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ihandform: Form 13"/>
            <p:cNvSpPr/>
            <p:nvPr/>
          </p:nvSpPr>
          <p:spPr>
            <a:xfrm>
              <a:off x="2061583" y="2712430"/>
              <a:ext cx="6387080" cy="1837724"/>
            </a:xfrm>
            <a:custGeom>
              <a:avLst/>
              <a:gdLst>
                <a:gd name="connsiteX0" fmla="*/ 0 w 6387469"/>
                <a:gd name="connsiteY0" fmla="*/ 0 h 424924"/>
                <a:gd name="connsiteX1" fmla="*/ 6387469 w 6387469"/>
                <a:gd name="connsiteY1" fmla="*/ 0 h 424924"/>
                <a:gd name="connsiteX2" fmla="*/ 6387469 w 6387469"/>
                <a:gd name="connsiteY2" fmla="*/ 424924 h 424924"/>
                <a:gd name="connsiteX3" fmla="*/ 0 w 6387469"/>
                <a:gd name="connsiteY3" fmla="*/ 424924 h 424924"/>
                <a:gd name="connsiteX4" fmla="*/ 0 w 6387469"/>
                <a:gd name="connsiteY4" fmla="*/ 0 h 424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7469" h="424924">
                  <a:moveTo>
                    <a:pt x="0" y="0"/>
                  </a:moveTo>
                  <a:lnTo>
                    <a:pt x="6387469" y="0"/>
                  </a:lnTo>
                  <a:lnTo>
                    <a:pt x="6387469" y="424924"/>
                  </a:lnTo>
                  <a:lnTo>
                    <a:pt x="0" y="424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100000"/>
                </a:lnSpc>
                <a:spcAft>
                  <a:spcPts val="0"/>
                </a:spcAft>
                <a:defRPr/>
              </a:pPr>
              <a:endParaRPr lang="en-GB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Gerader Verbinder 14"/>
            <p:cNvSpPr/>
            <p:nvPr/>
          </p:nvSpPr>
          <p:spPr>
            <a:xfrm>
              <a:off x="1950898" y="2750146"/>
              <a:ext cx="6509523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Gerader Verbinder 15"/>
            <p:cNvSpPr/>
            <p:nvPr/>
          </p:nvSpPr>
          <p:spPr>
            <a:xfrm>
              <a:off x="434008" y="4431792"/>
              <a:ext cx="8136904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ihandform: Form 16"/>
            <p:cNvSpPr/>
            <p:nvPr/>
          </p:nvSpPr>
          <p:spPr>
            <a:xfrm>
              <a:off x="372332" y="3254148"/>
              <a:ext cx="1627333" cy="950812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dirty="0" err="1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eGateway</a:t>
              </a:r>
              <a:r>
                <a:rPr lang="en-GB" sz="14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CESP, eAF, Single Submission Portal</a:t>
              </a:r>
            </a:p>
          </p:txBody>
        </p:sp>
        <p:sp>
          <p:nvSpPr>
            <p:cNvPr id="18" name="Freihandform: Form 17"/>
            <p:cNvSpPr/>
            <p:nvPr/>
          </p:nvSpPr>
          <p:spPr>
            <a:xfrm>
              <a:off x="2059995" y="4803783"/>
              <a:ext cx="6388668" cy="1128593"/>
            </a:xfrm>
            <a:custGeom>
              <a:avLst/>
              <a:gdLst>
                <a:gd name="connsiteX0" fmla="*/ 0 w 6387469"/>
                <a:gd name="connsiteY0" fmla="*/ 0 h 916093"/>
                <a:gd name="connsiteX1" fmla="*/ 6387469 w 6387469"/>
                <a:gd name="connsiteY1" fmla="*/ 0 h 916093"/>
                <a:gd name="connsiteX2" fmla="*/ 6387469 w 6387469"/>
                <a:gd name="connsiteY2" fmla="*/ 916093 h 916093"/>
                <a:gd name="connsiteX3" fmla="*/ 0 w 6387469"/>
                <a:gd name="connsiteY3" fmla="*/ 916093 h 916093"/>
                <a:gd name="connsiteX4" fmla="*/ 0 w 6387469"/>
                <a:gd name="connsiteY4" fmla="*/ 0 h 91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7469" h="916093">
                  <a:moveTo>
                    <a:pt x="0" y="0"/>
                  </a:moveTo>
                  <a:lnTo>
                    <a:pt x="6387469" y="0"/>
                  </a:lnTo>
                  <a:lnTo>
                    <a:pt x="6387469" y="916093"/>
                  </a:lnTo>
                  <a:lnTo>
                    <a:pt x="0" y="91609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5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Gerader Verbinder 18"/>
            <p:cNvSpPr/>
            <p:nvPr/>
          </p:nvSpPr>
          <p:spPr>
            <a:xfrm flipV="1">
              <a:off x="1965849" y="4334153"/>
              <a:ext cx="6590601" cy="5367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solidFill>
                  <a:srgbClr val="80808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  <p:sp>
          <p:nvSpPr>
            <p:cNvPr id="20" name="Gerader Verbinder 19"/>
            <p:cNvSpPr/>
            <p:nvPr/>
          </p:nvSpPr>
          <p:spPr>
            <a:xfrm>
              <a:off x="434008" y="5382768"/>
              <a:ext cx="8136904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reihandform: Form 20"/>
            <p:cNvSpPr/>
            <p:nvPr/>
          </p:nvSpPr>
          <p:spPr>
            <a:xfrm>
              <a:off x="434251" y="4334153"/>
              <a:ext cx="1265270" cy="950811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Common Repository</a:t>
              </a:r>
            </a:p>
          </p:txBody>
        </p:sp>
        <p:sp>
          <p:nvSpPr>
            <p:cNvPr id="22" name="Freihandform: Form 21"/>
            <p:cNvSpPr/>
            <p:nvPr/>
          </p:nvSpPr>
          <p:spPr>
            <a:xfrm>
              <a:off x="2052057" y="5867295"/>
              <a:ext cx="6387080" cy="1196847"/>
            </a:xfrm>
            <a:custGeom>
              <a:avLst/>
              <a:gdLst>
                <a:gd name="connsiteX0" fmla="*/ 0 w 6387469"/>
                <a:gd name="connsiteY0" fmla="*/ 0 h 863041"/>
                <a:gd name="connsiteX1" fmla="*/ 6387469 w 6387469"/>
                <a:gd name="connsiteY1" fmla="*/ 0 h 863041"/>
                <a:gd name="connsiteX2" fmla="*/ 6387469 w 6387469"/>
                <a:gd name="connsiteY2" fmla="*/ 863041 h 863041"/>
                <a:gd name="connsiteX3" fmla="*/ 0 w 6387469"/>
                <a:gd name="connsiteY3" fmla="*/ 863041 h 863041"/>
                <a:gd name="connsiteX4" fmla="*/ 0 w 6387469"/>
                <a:gd name="connsiteY4" fmla="*/ 0 h 86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7469" h="863041">
                  <a:moveTo>
                    <a:pt x="0" y="0"/>
                  </a:moveTo>
                  <a:lnTo>
                    <a:pt x="6387469" y="0"/>
                  </a:lnTo>
                  <a:lnTo>
                    <a:pt x="6387469" y="863041"/>
                  </a:lnTo>
                  <a:lnTo>
                    <a:pt x="0" y="8630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Gerader Verbinder 22"/>
            <p:cNvSpPr/>
            <p:nvPr/>
          </p:nvSpPr>
          <p:spPr>
            <a:xfrm>
              <a:off x="1939334" y="4910156"/>
              <a:ext cx="6509523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Gerader Verbinder 26"/>
            <p:cNvSpPr/>
            <p:nvPr/>
          </p:nvSpPr>
          <p:spPr>
            <a:xfrm>
              <a:off x="1914630" y="1814142"/>
              <a:ext cx="6509523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ihandform: Form 20"/>
            <p:cNvSpPr/>
            <p:nvPr/>
          </p:nvSpPr>
          <p:spPr>
            <a:xfrm>
              <a:off x="372333" y="5126157"/>
              <a:ext cx="1627332" cy="662809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Other updates</a:t>
              </a:r>
            </a:p>
          </p:txBody>
        </p:sp>
      </p:grp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1979712" y="1916832"/>
            <a:ext cx="71437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en-GB" altLang="en-US" sz="1100" dirty="0">
                <a:cs typeface="ヒラギノ角ゴ Pro W3"/>
              </a:rPr>
              <a:t>No change (Mandatory use fully implemented by start of 2019)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79712" y="2420889"/>
            <a:ext cx="68103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en-GB" altLang="en-US" sz="1100" dirty="0">
                <a:cs typeface="ヒラギノ角ゴ Pro W3"/>
              </a:rPr>
              <a:t>No change (Mandatory use fully implemented by start of 2019)</a:t>
            </a:r>
          </a:p>
        </p:txBody>
      </p:sp>
      <p:sp>
        <p:nvSpPr>
          <p:cNvPr id="28679" name="Rectangle 24"/>
          <p:cNvSpPr>
            <a:spLocks noChangeArrowheads="1"/>
          </p:cNvSpPr>
          <p:nvPr/>
        </p:nvSpPr>
        <p:spPr bwMode="auto">
          <a:xfrm>
            <a:off x="1979712" y="4509120"/>
            <a:ext cx="662540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en-GB" altLang="en-US" sz="1100" dirty="0">
                <a:cs typeface="ヒラギノ角ゴ Pro W3"/>
              </a:rPr>
              <a:t>No change</a:t>
            </a:r>
          </a:p>
        </p:txBody>
      </p:sp>
      <p:sp>
        <p:nvSpPr>
          <p:cNvPr id="28680" name="TextBox 27"/>
          <p:cNvSpPr txBox="1">
            <a:spLocks noChangeArrowheads="1"/>
          </p:cNvSpPr>
          <p:nvPr/>
        </p:nvSpPr>
        <p:spPr bwMode="auto">
          <a:xfrm>
            <a:off x="1987550" y="5038690"/>
            <a:ext cx="68453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en-GB" altLang="en-US" sz="1100" dirty="0">
                <a:cs typeface="ヒラギノ角ゴ Pro W3"/>
              </a:rPr>
              <a:t>The roadmap document version 2.2 </a:t>
            </a:r>
            <a:r>
              <a:rPr lang="en-GB" altLang="en-US" sz="1100" dirty="0">
                <a:solidFill>
                  <a:schemeClr val="tx1"/>
                </a:solidFill>
                <a:cs typeface="ヒラギノ角ゴ Pro W3"/>
              </a:rPr>
              <a:t>has also been updated to reflect the already achieved milestones (Done) and a few minor changes have been made, e.g. to include some reflections on current situation and the new veterinary legislation issues.</a:t>
            </a:r>
          </a:p>
        </p:txBody>
      </p:sp>
      <p:sp>
        <p:nvSpPr>
          <p:cNvPr id="30" name="Gerader Verbinder 22">
            <a:extLst>
              <a:ext uri="{FF2B5EF4-FFF2-40B4-BE49-F238E27FC236}">
                <a16:creationId xmlns="" xmlns:a16="http://schemas.microsoft.com/office/drawing/2014/main" id="{8E5AE0C8-F551-4ECF-BFAC-DF9C334CF30F}"/>
              </a:ext>
            </a:extLst>
          </p:cNvPr>
          <p:cNvSpPr/>
          <p:nvPr/>
        </p:nvSpPr>
        <p:spPr bwMode="auto">
          <a:xfrm>
            <a:off x="1966228" y="5733256"/>
            <a:ext cx="6710436" cy="0"/>
          </a:xfrm>
          <a:prstGeom prst="lin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27000" prstMaterial="matte"/>
        </p:spPr>
        <p:style>
          <a:lnRef idx="2">
            <a:schemeClr val="dk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uorakulmio 12"/>
          <p:cNvSpPr>
            <a:spLocks noChangeArrowheads="1"/>
          </p:cNvSpPr>
          <p:nvPr/>
        </p:nvSpPr>
        <p:spPr bwMode="auto">
          <a:xfrm>
            <a:off x="1331913" y="4237650"/>
            <a:ext cx="5472407" cy="370730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sv-SE" sz="700" b="1" dirty="0">
                <a:solidFill>
                  <a:srgbClr val="000000"/>
                </a:solidFill>
              </a:rPr>
              <a:t/>
            </a:r>
            <a:br>
              <a:rPr lang="en-US" altLang="sv-SE" sz="700" b="1" dirty="0">
                <a:solidFill>
                  <a:srgbClr val="000000"/>
                </a:solidFill>
              </a:rPr>
            </a:br>
            <a:endParaRPr lang="en-US" altLang="sv-SE" sz="600" dirty="0"/>
          </a:p>
        </p:txBody>
      </p:sp>
      <p:cxnSp>
        <p:nvCxnSpPr>
          <p:cNvPr id="29740" name="Suora yhdysviiva 34"/>
          <p:cNvCxnSpPr>
            <a:cxnSpLocks noChangeShapeType="1"/>
          </p:cNvCxnSpPr>
          <p:nvPr/>
        </p:nvCxnSpPr>
        <p:spPr bwMode="auto">
          <a:xfrm flipH="1" flipV="1">
            <a:off x="695943" y="1082676"/>
            <a:ext cx="1574" cy="465058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1" name="Suora yhdysviiva 33"/>
          <p:cNvCxnSpPr>
            <a:cxnSpLocks noChangeShapeType="1"/>
          </p:cNvCxnSpPr>
          <p:nvPr/>
        </p:nvCxnSpPr>
        <p:spPr bwMode="auto">
          <a:xfrm flipH="1" flipV="1">
            <a:off x="3151188" y="1131889"/>
            <a:ext cx="2" cy="460136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99" name="Suora yhdysviiva 34"/>
          <p:cNvCxnSpPr>
            <a:cxnSpLocks noChangeShapeType="1"/>
          </p:cNvCxnSpPr>
          <p:nvPr/>
        </p:nvCxnSpPr>
        <p:spPr bwMode="auto">
          <a:xfrm flipV="1">
            <a:off x="4932363" y="1022352"/>
            <a:ext cx="0" cy="4710904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2" name="Suora yhdysviiva 34"/>
          <p:cNvCxnSpPr>
            <a:cxnSpLocks noChangeShapeType="1"/>
          </p:cNvCxnSpPr>
          <p:nvPr/>
        </p:nvCxnSpPr>
        <p:spPr bwMode="auto">
          <a:xfrm flipV="1">
            <a:off x="6732586" y="865190"/>
            <a:ext cx="2" cy="486806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3" name="Suora yhdysviiva 35"/>
          <p:cNvCxnSpPr>
            <a:cxnSpLocks noChangeShapeType="1"/>
          </p:cNvCxnSpPr>
          <p:nvPr/>
        </p:nvCxnSpPr>
        <p:spPr bwMode="auto">
          <a:xfrm flipH="1" flipV="1">
            <a:off x="8459788" y="985840"/>
            <a:ext cx="3175" cy="474741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4" name="Suora nuoliyhdysviiva 36"/>
          <p:cNvCxnSpPr>
            <a:cxnSpLocks noChangeShapeType="1"/>
          </p:cNvCxnSpPr>
          <p:nvPr/>
        </p:nvCxnSpPr>
        <p:spPr bwMode="auto">
          <a:xfrm>
            <a:off x="503238" y="5733256"/>
            <a:ext cx="8399462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5" name="Tekstiruutu 37"/>
          <p:cNvSpPr txBox="1">
            <a:spLocks noChangeArrowheads="1"/>
          </p:cNvSpPr>
          <p:nvPr/>
        </p:nvSpPr>
        <p:spPr bwMode="auto">
          <a:xfrm>
            <a:off x="590550" y="5733256"/>
            <a:ext cx="8139113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sv-SE" sz="1400" dirty="0">
                <a:solidFill>
                  <a:srgbClr val="000000"/>
                </a:solidFill>
                <a:latin typeface="Verdana" pitchFamily="34" charset="0"/>
              </a:rPr>
              <a:t>	   2019	    2020	      2021	        2022</a:t>
            </a:r>
          </a:p>
        </p:txBody>
      </p:sp>
      <p:sp>
        <p:nvSpPr>
          <p:cNvPr id="29707" name="Viisikulmio 45"/>
          <p:cNvSpPr>
            <a:spLocks noChangeArrowheads="1"/>
          </p:cNvSpPr>
          <p:nvPr/>
        </p:nvSpPr>
        <p:spPr bwMode="auto">
          <a:xfrm>
            <a:off x="1341440" y="1484784"/>
            <a:ext cx="7476862" cy="445034"/>
          </a:xfrm>
          <a:prstGeom prst="homePlate">
            <a:avLst>
              <a:gd name="adj" fmla="val 19000"/>
            </a:avLst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submissions (human) in CP, DCP, MRP and NP in </a:t>
            </a:r>
            <a:r>
              <a:rPr lang="en-US" altLang="sv-SE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eCTD </a:t>
            </a:r>
            <a:r>
              <a:rPr lang="en-US" altLang="sv-SE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sv-SE" sz="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708" name="Tekstiruutu 51"/>
          <p:cNvSpPr txBox="1">
            <a:spLocks noChangeArrowheads="1"/>
          </p:cNvSpPr>
          <p:nvPr/>
        </p:nvSpPr>
        <p:spPr bwMode="auto">
          <a:xfrm>
            <a:off x="92497" y="6219624"/>
            <a:ext cx="1527175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  <a:latin typeface="Verdana" pitchFamily="34" charset="0"/>
              </a:rPr>
              <a:t>Planning in progress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  <a:latin typeface="Verdana" pitchFamily="34" charset="0"/>
              </a:rPr>
              <a:t>Optional use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  <a:latin typeface="Verdana" pitchFamily="34" charset="0"/>
              </a:rPr>
              <a:t>Mandatory use</a:t>
            </a:r>
          </a:p>
        </p:txBody>
      </p:sp>
      <p:sp>
        <p:nvSpPr>
          <p:cNvPr id="29710" name="Suorakulmio 26"/>
          <p:cNvSpPr>
            <a:spLocks noChangeArrowheads="1"/>
          </p:cNvSpPr>
          <p:nvPr/>
        </p:nvSpPr>
        <p:spPr bwMode="auto">
          <a:xfrm>
            <a:off x="1190130" y="6517530"/>
            <a:ext cx="213518" cy="136525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sv-SE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9711" name="Suorakulmio 12"/>
          <p:cNvSpPr>
            <a:spLocks noChangeArrowheads="1"/>
          </p:cNvSpPr>
          <p:nvPr/>
        </p:nvSpPr>
        <p:spPr bwMode="auto">
          <a:xfrm>
            <a:off x="1331913" y="3250517"/>
            <a:ext cx="935831" cy="485286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600" b="1" dirty="0">
                <a:solidFill>
                  <a:srgbClr val="000000"/>
                </a:solidFill>
                <a:latin typeface="+mj-lt"/>
              </a:rPr>
              <a:t>CESP portal </a:t>
            </a:r>
            <a:r>
              <a:rPr lang="en-US" altLang="sv-SE" sz="600" dirty="0">
                <a:solidFill>
                  <a:srgbClr val="000000"/>
                </a:solidFill>
                <a:latin typeface="+mj-lt"/>
              </a:rPr>
              <a:t>for delivery of all other submissions (H &amp; V)</a:t>
            </a:r>
          </a:p>
        </p:txBody>
      </p:sp>
      <p:sp>
        <p:nvSpPr>
          <p:cNvPr id="29712" name="Suorakulmio 12"/>
          <p:cNvSpPr>
            <a:spLocks noChangeArrowheads="1"/>
          </p:cNvSpPr>
          <p:nvPr/>
        </p:nvSpPr>
        <p:spPr bwMode="auto">
          <a:xfrm>
            <a:off x="1331913" y="2852937"/>
            <a:ext cx="6100761" cy="397582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800" b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eGateway</a:t>
            </a:r>
            <a:r>
              <a:rPr lang="en-US" altLang="sv-SE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for delivery of all submissions in CP and other EMA led procedures</a:t>
            </a:r>
            <a:r>
              <a:rPr lang="en-US" altLang="sv-SE" sz="800" dirty="0">
                <a:solidFill>
                  <a:srgbClr val="FF0000"/>
                </a:solidFill>
              </a:rPr>
              <a:t>  </a:t>
            </a:r>
            <a:r>
              <a:rPr lang="en-US" altLang="sv-SE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(human and vet)</a:t>
            </a:r>
          </a:p>
        </p:txBody>
      </p:sp>
      <p:sp>
        <p:nvSpPr>
          <p:cNvPr id="29713" name="Viisikulmio 61"/>
          <p:cNvSpPr>
            <a:spLocks noChangeArrowheads="1"/>
          </p:cNvSpPr>
          <p:nvPr/>
        </p:nvSpPr>
        <p:spPr bwMode="auto">
          <a:xfrm>
            <a:off x="1341440" y="5167070"/>
            <a:ext cx="7476862" cy="494178"/>
          </a:xfrm>
          <a:prstGeom prst="homePlate">
            <a:avLst>
              <a:gd name="adj" fmla="val 26853"/>
            </a:avLst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800" dirty="0">
                <a:solidFill>
                  <a:srgbClr val="000000"/>
                </a:solidFill>
                <a:latin typeface="+mj-lt"/>
              </a:rPr>
              <a:t>NCA use of </a:t>
            </a:r>
            <a:r>
              <a:rPr lang="en-US" altLang="sv-SE" sz="800" b="1" dirty="0">
                <a:solidFill>
                  <a:srgbClr val="000000"/>
                </a:solidFill>
                <a:latin typeface="+mj-lt"/>
              </a:rPr>
              <a:t>Common Repository</a:t>
            </a:r>
            <a:r>
              <a:rPr lang="en-US" altLang="sv-SE" sz="800" dirty="0">
                <a:solidFill>
                  <a:srgbClr val="000000"/>
                </a:solidFill>
                <a:latin typeface="+mj-lt"/>
              </a:rPr>
              <a:t> for all CP submissions and stepwise implementation for other EMA led procedures</a:t>
            </a:r>
            <a:r>
              <a:rPr lang="en-US" altLang="sv-SE" sz="800" dirty="0">
                <a:solidFill>
                  <a:srgbClr val="FF0000"/>
                </a:solidFill>
                <a:latin typeface="+mj-lt"/>
              </a:rPr>
              <a:t>** </a:t>
            </a:r>
            <a:r>
              <a:rPr lang="en-US" altLang="sv-SE" sz="800" dirty="0">
                <a:solidFill>
                  <a:srgbClr val="000000"/>
                </a:solidFill>
                <a:latin typeface="+mj-lt"/>
              </a:rPr>
              <a:t>(human and vet)</a:t>
            </a:r>
          </a:p>
        </p:txBody>
      </p:sp>
      <p:sp>
        <p:nvSpPr>
          <p:cNvPr id="29714" name="Viisikulmio 38"/>
          <p:cNvSpPr>
            <a:spLocks noChangeArrowheads="1"/>
          </p:cNvSpPr>
          <p:nvPr/>
        </p:nvSpPr>
        <p:spPr bwMode="auto">
          <a:xfrm>
            <a:off x="1331142" y="2199238"/>
            <a:ext cx="7487159" cy="433857"/>
          </a:xfrm>
          <a:prstGeom prst="homePlate">
            <a:avLst>
              <a:gd name="adj" fmla="val 24016"/>
            </a:avLst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submissions (vet) in CP, DCP, MRP and NP in </a:t>
            </a:r>
            <a:r>
              <a:rPr lang="en-US" altLang="sv-SE" sz="800" b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VNeeS</a:t>
            </a:r>
            <a:endParaRPr lang="en-US" altLang="sv-SE" sz="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3" name="Viisikulmio 38"/>
          <p:cNvSpPr>
            <a:spLocks noChangeArrowheads="1"/>
          </p:cNvSpPr>
          <p:nvPr/>
        </p:nvSpPr>
        <p:spPr bwMode="auto">
          <a:xfrm>
            <a:off x="1530970" y="6084121"/>
            <a:ext cx="7371730" cy="615634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ffectLst/>
          <a:extLst/>
        </p:spPr>
        <p:txBody>
          <a:bodyPr lIns="72000" tIns="72000" rIns="72000" bIns="7200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66700" indent="-266700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800" b="1" dirty="0">
                <a:latin typeface="+mn-lt"/>
              </a:rPr>
              <a:t>	</a:t>
            </a:r>
          </a:p>
          <a:p>
            <a:pPr marL="266700" indent="-266700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800" b="1" baseline="16000" dirty="0">
                <a:solidFill>
                  <a:srgbClr val="FF0000"/>
                </a:solidFill>
                <a:latin typeface="+mn-lt"/>
              </a:rPr>
              <a:t>*) </a:t>
            </a:r>
            <a:r>
              <a:rPr lang="en-US" altLang="sv-SE" sz="800" dirty="0">
                <a:latin typeface="+mn-lt"/>
              </a:rPr>
              <a:t>The SPOR project stepwise (see specific </a:t>
            </a:r>
            <a:r>
              <a:rPr lang="en-US" altLang="sv-SE" sz="800" dirty="0">
                <a:latin typeface="+mn-lt"/>
                <a:hlinkClick r:id="rId2"/>
              </a:rPr>
              <a:t>Roadmap</a:t>
            </a:r>
            <a:r>
              <a:rPr lang="en-US" altLang="sv-SE" sz="800" dirty="0">
                <a:latin typeface="+mn-lt"/>
              </a:rPr>
              <a:t>) delivers master data services (RMS, OMS, SMS, PMS) to be integrated with the eAF and CESP dataset </a:t>
            </a:r>
            <a:r>
              <a:rPr lang="en-US" altLang="sv-SE" sz="800" dirty="0" smtClean="0">
                <a:latin typeface="+mn-lt"/>
              </a:rPr>
              <a:t>module. </a:t>
            </a:r>
            <a:r>
              <a:rPr lang="en-GB" altLang="sv-SE" sz="800" dirty="0"/>
              <a:t>D</a:t>
            </a:r>
            <a:r>
              <a:rPr lang="en-GB" sz="800" dirty="0" smtClean="0"/>
              <a:t>evelopment </a:t>
            </a:r>
            <a:r>
              <a:rPr lang="en-GB" sz="800" dirty="0"/>
              <a:t>will follow the EU IDMP </a:t>
            </a:r>
            <a:r>
              <a:rPr lang="en-GB" sz="800" dirty="0" smtClean="0"/>
              <a:t>Implementation Guide and </a:t>
            </a:r>
            <a:r>
              <a:rPr lang="en-GB" sz="800" dirty="0"/>
              <a:t>FHIR </a:t>
            </a:r>
            <a:r>
              <a:rPr lang="en-GB" sz="800" dirty="0" smtClean="0"/>
              <a:t>standards.</a:t>
            </a:r>
            <a:r>
              <a:rPr lang="en-GB" sz="800" dirty="0"/>
              <a:t/>
            </a:r>
            <a:br>
              <a:rPr lang="en-GB" sz="800" dirty="0"/>
            </a:br>
            <a:r>
              <a:rPr lang="en-US" altLang="sv-SE" sz="800" dirty="0" smtClean="0">
                <a:latin typeface="+mn-lt"/>
              </a:rPr>
              <a:t>Currently</a:t>
            </a:r>
            <a:r>
              <a:rPr lang="en-US" altLang="sv-SE" sz="800" dirty="0">
                <a:latin typeface="+mn-lt"/>
              </a:rPr>
              <a:t>, mandatory use of OMS is planned for Q2 2020, subject to outcomes of further planning exercise.</a:t>
            </a:r>
          </a:p>
          <a:p>
            <a:pPr marL="266700" indent="-2667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800" b="1" baseline="16000" dirty="0">
                <a:solidFill>
                  <a:srgbClr val="FF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**)</a:t>
            </a:r>
            <a:r>
              <a:rPr lang="en-US" altLang="sv-SE" sz="8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sv-SE" sz="8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 procedure types are </a:t>
            </a:r>
            <a:r>
              <a:rPr lang="en-US" altLang="sv-SE" sz="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excluded   </a:t>
            </a:r>
            <a:r>
              <a:rPr lang="en-US" altLang="sv-SE" sz="800" b="1" baseline="16000" dirty="0" smtClean="0">
                <a:solidFill>
                  <a:srgbClr val="FF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***)</a:t>
            </a:r>
            <a:r>
              <a:rPr lang="en-US" sz="8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800" dirty="0">
                <a:solidFill>
                  <a:prstClr val="black"/>
                </a:solidFill>
                <a:latin typeface="+mn-lt"/>
              </a:rPr>
              <a:t>NP: please see CMDh/CMDv websites</a:t>
            </a:r>
          </a:p>
          <a:p>
            <a:pPr marL="266700" indent="-2667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800" b="1" dirty="0" smtClean="0"/>
              <a:t> </a:t>
            </a:r>
            <a:endParaRPr lang="en-US" altLang="sv-SE" sz="800" b="1" dirty="0"/>
          </a:p>
        </p:txBody>
      </p:sp>
      <p:pic>
        <p:nvPicPr>
          <p:cNvPr id="297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7463"/>
            <a:ext cx="151765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725" y="107950"/>
            <a:ext cx="18859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Suorakulmio 12"/>
          <p:cNvSpPr/>
          <p:nvPr/>
        </p:nvSpPr>
        <p:spPr bwMode="auto">
          <a:xfrm>
            <a:off x="2267744" y="3250517"/>
            <a:ext cx="5164930" cy="485286"/>
          </a:xfrm>
          <a:prstGeom prst="rect">
            <a:avLst/>
          </a:prstGeom>
          <a:solidFill>
            <a:srgbClr val="FECB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lIns="72000" tIns="72000" rIns="72000" bIns="72000"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800" b="1" dirty="0"/>
              <a:t>CESP portal</a:t>
            </a:r>
            <a:r>
              <a:rPr lang="en-US" altLang="sv-SE" sz="800" dirty="0"/>
              <a:t> for delivery of all DCP and MRP submissions </a:t>
            </a:r>
            <a:r>
              <a:rPr lang="en-US" sz="800" dirty="0">
                <a:solidFill>
                  <a:prstClr val="black"/>
                </a:solidFill>
                <a:latin typeface="Arial"/>
                <a:cs typeface="+mn-cs"/>
              </a:rPr>
              <a:t>(human and vet)</a:t>
            </a:r>
            <a:r>
              <a:rPr lang="en-US" altLang="sv-SE" sz="800" b="1" baseline="160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***</a:t>
            </a:r>
            <a:r>
              <a:rPr lang="en-US" sz="80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</a:p>
        </p:txBody>
      </p:sp>
      <p:sp>
        <p:nvSpPr>
          <p:cNvPr id="60" name="Suorakulmio 12"/>
          <p:cNvSpPr>
            <a:spLocks noChangeArrowheads="1"/>
          </p:cNvSpPr>
          <p:nvPr/>
        </p:nvSpPr>
        <p:spPr bwMode="auto">
          <a:xfrm>
            <a:off x="4933086" y="4750802"/>
            <a:ext cx="925379" cy="23137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/>
          <a:p>
            <a:endParaRPr lang="en-US" altLang="sv-SE" sz="700" b="1" dirty="0">
              <a:latin typeface="Arial" pitchFamily="34" charset="0"/>
            </a:endParaRPr>
          </a:p>
        </p:txBody>
      </p:sp>
      <p:sp>
        <p:nvSpPr>
          <p:cNvPr id="29716" name="Suorakulmio 12"/>
          <p:cNvSpPr>
            <a:spLocks noChangeArrowheads="1"/>
          </p:cNvSpPr>
          <p:nvPr/>
        </p:nvSpPr>
        <p:spPr bwMode="auto">
          <a:xfrm>
            <a:off x="5818049" y="4750525"/>
            <a:ext cx="2636971" cy="231379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sv-SE" sz="700" b="1" dirty="0">
                <a:solidFill>
                  <a:srgbClr val="000000"/>
                </a:solidFill>
              </a:rPr>
              <a:t/>
            </a:r>
            <a:br>
              <a:rPr lang="en-US" altLang="sv-SE" sz="700" b="1" dirty="0">
                <a:solidFill>
                  <a:srgbClr val="000000"/>
                </a:solidFill>
              </a:rPr>
            </a:br>
            <a:endParaRPr lang="en-US" altLang="sv-SE" sz="600" dirty="0"/>
          </a:p>
        </p:txBody>
      </p:sp>
      <p:sp>
        <p:nvSpPr>
          <p:cNvPr id="54" name="Suorakulmio 12"/>
          <p:cNvSpPr>
            <a:spLocks noChangeArrowheads="1"/>
          </p:cNvSpPr>
          <p:nvPr/>
        </p:nvSpPr>
        <p:spPr bwMode="auto">
          <a:xfrm>
            <a:off x="4037011" y="3859386"/>
            <a:ext cx="2705099" cy="378264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/>
          <a:p>
            <a:endParaRPr lang="en-US" altLang="sv-SE" sz="700" b="1" dirty="0">
              <a:latin typeface="Arial" pitchFamily="34" charset="0"/>
            </a:endParaRPr>
          </a:p>
        </p:txBody>
      </p:sp>
      <p:sp>
        <p:nvSpPr>
          <p:cNvPr id="29698" name="Suorakulmio 12"/>
          <p:cNvSpPr>
            <a:spLocks noChangeArrowheads="1"/>
          </p:cNvSpPr>
          <p:nvPr/>
        </p:nvSpPr>
        <p:spPr bwMode="auto">
          <a:xfrm>
            <a:off x="6588224" y="4237650"/>
            <a:ext cx="844450" cy="370729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en-US" altLang="sv-SE" sz="700" dirty="0">
              <a:solidFill>
                <a:srgbClr val="FF0000"/>
              </a:solidFill>
              <a:ea typeface="Verdana" pitchFamily="34" charset="0"/>
            </a:endParaRPr>
          </a:p>
        </p:txBody>
      </p:sp>
      <p:sp>
        <p:nvSpPr>
          <p:cNvPr id="29724" name="Suorakulmio 12"/>
          <p:cNvSpPr>
            <a:spLocks noChangeArrowheads="1"/>
          </p:cNvSpPr>
          <p:nvPr/>
        </p:nvSpPr>
        <p:spPr bwMode="auto">
          <a:xfrm>
            <a:off x="4923975" y="3859386"/>
            <a:ext cx="2508699" cy="378265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sv-SE" sz="7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1" name="textruta 50"/>
          <p:cNvSpPr txBox="1"/>
          <p:nvPr/>
        </p:nvSpPr>
        <p:spPr>
          <a:xfrm>
            <a:off x="1835350" y="4301032"/>
            <a:ext cx="2736650" cy="240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sv-SE" sz="800" b="1" dirty="0"/>
              <a:t>eAF</a:t>
            </a:r>
            <a:r>
              <a:rPr lang="en-US" altLang="sv-SE" sz="800" dirty="0"/>
              <a:t> variations and renewals</a:t>
            </a:r>
            <a:r>
              <a:rPr lang="en-US" altLang="sv-SE" sz="800" dirty="0">
                <a:solidFill>
                  <a:srgbClr val="FF0000"/>
                </a:solidFill>
              </a:rPr>
              <a:t>* </a:t>
            </a:r>
            <a:r>
              <a:rPr lang="en-US" altLang="sv-SE" sz="800" dirty="0"/>
              <a:t>(human and vet) </a:t>
            </a:r>
          </a:p>
        </p:txBody>
      </p:sp>
      <p:sp>
        <p:nvSpPr>
          <p:cNvPr id="29739" name="Viisikulmio 55"/>
          <p:cNvSpPr>
            <a:spLocks noChangeArrowheads="1"/>
          </p:cNvSpPr>
          <p:nvPr/>
        </p:nvSpPr>
        <p:spPr bwMode="auto">
          <a:xfrm>
            <a:off x="1341440" y="800099"/>
            <a:ext cx="7476861" cy="468660"/>
          </a:xfrm>
          <a:prstGeom prst="homePlate">
            <a:avLst>
              <a:gd name="adj" fmla="val 40647"/>
            </a:avLst>
          </a:prstGeom>
          <a:solidFill>
            <a:schemeClr val="accent3">
              <a:lumMod val="95000"/>
            </a:schemeClr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sv-SE" sz="700" dirty="0"/>
              <a:t>EU M1 Implementation guide for eCTD v4.0 was published 2018. </a:t>
            </a:r>
            <a:br>
              <a:rPr lang="en-US" altLang="sv-SE" sz="700" dirty="0"/>
            </a:br>
            <a:r>
              <a:rPr lang="en-US" altLang="sv-SE" sz="700" dirty="0"/>
              <a:t>This period is now dedicated to planning and preparation for the stepwise implementation of  </a:t>
            </a:r>
            <a:r>
              <a:rPr lang="en-US" altLang="sv-SE" sz="700" b="1" dirty="0"/>
              <a:t>eCTD v.4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700" dirty="0"/>
              <a:t>Detailed timelines are to be decided as a part of network telematics strategy</a:t>
            </a:r>
            <a:endParaRPr lang="en-US" altLang="sv-SE" sz="700" dirty="0"/>
          </a:p>
        </p:txBody>
      </p:sp>
      <p:sp>
        <p:nvSpPr>
          <p:cNvPr id="5" name="textruta 4"/>
          <p:cNvSpPr txBox="1"/>
          <p:nvPr/>
        </p:nvSpPr>
        <p:spPr>
          <a:xfrm>
            <a:off x="2915346" y="3885658"/>
            <a:ext cx="4103742" cy="372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sv-SE" sz="800" b="1" dirty="0"/>
              <a:t>CESP dataset module</a:t>
            </a:r>
            <a:r>
              <a:rPr lang="en-US" altLang="sv-SE" sz="800" dirty="0"/>
              <a:t> </a:t>
            </a:r>
            <a:r>
              <a:rPr lang="en-US" altLang="sv-SE" sz="800" dirty="0" smtClean="0"/>
              <a:t>for  </a:t>
            </a:r>
            <a:r>
              <a:rPr lang="en-US" altLang="sv-SE" sz="800" dirty="0"/>
              <a:t>all </a:t>
            </a:r>
            <a:endParaRPr lang="en-US" altLang="sv-SE" sz="800" dirty="0" smtClean="0"/>
          </a:p>
          <a:p>
            <a:pPr>
              <a:defRPr/>
            </a:pPr>
            <a:r>
              <a:rPr lang="en-US" altLang="sv-SE" sz="800" dirty="0" smtClean="0"/>
              <a:t>new </a:t>
            </a:r>
            <a:r>
              <a:rPr lang="en-US" altLang="sv-SE" sz="800" dirty="0"/>
              <a:t>MAA (human and vet) </a:t>
            </a:r>
            <a:r>
              <a:rPr lang="en-US" altLang="sv-SE" sz="800" dirty="0">
                <a:solidFill>
                  <a:srgbClr val="FF0000"/>
                </a:solidFill>
              </a:rPr>
              <a:t>*</a:t>
            </a:r>
            <a:endParaRPr lang="en-US" altLang="sv-SE" sz="700" dirty="0"/>
          </a:p>
        </p:txBody>
      </p:sp>
      <p:cxnSp>
        <p:nvCxnSpPr>
          <p:cNvPr id="81" name="Suora yhdysviiva 34"/>
          <p:cNvCxnSpPr>
            <a:cxnSpLocks noChangeShapeType="1"/>
          </p:cNvCxnSpPr>
          <p:nvPr/>
        </p:nvCxnSpPr>
        <p:spPr bwMode="auto">
          <a:xfrm flipH="1" flipV="1">
            <a:off x="695943" y="1082676"/>
            <a:ext cx="1574" cy="465058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 66"/>
          <p:cNvSpPr/>
          <p:nvPr/>
        </p:nvSpPr>
        <p:spPr>
          <a:xfrm>
            <a:off x="35496" y="2887439"/>
            <a:ext cx="1238615" cy="1903531"/>
          </a:xfrm>
          <a:prstGeom prst="ellipse">
            <a:avLst/>
          </a:prstGeom>
          <a:solidFill>
            <a:srgbClr val="778A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Ellips 70"/>
          <p:cNvSpPr/>
          <p:nvPr/>
        </p:nvSpPr>
        <p:spPr>
          <a:xfrm>
            <a:off x="199050" y="765603"/>
            <a:ext cx="983052" cy="566539"/>
          </a:xfrm>
          <a:prstGeom prst="ellipse">
            <a:avLst/>
          </a:prstGeom>
          <a:solidFill>
            <a:srgbClr val="778A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eCTD</a:t>
            </a:r>
            <a:r>
              <a:rPr kumimoji="0" lang="sv-SE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v.4</a:t>
            </a:r>
          </a:p>
        </p:txBody>
      </p:sp>
      <p:sp>
        <p:nvSpPr>
          <p:cNvPr id="84" name="Ellips 47"/>
          <p:cNvSpPr/>
          <p:nvPr/>
        </p:nvSpPr>
        <p:spPr>
          <a:xfrm>
            <a:off x="200024" y="1433028"/>
            <a:ext cx="982077" cy="576065"/>
          </a:xfrm>
          <a:prstGeom prst="ellipse">
            <a:avLst/>
          </a:prstGeom>
          <a:solidFill>
            <a:srgbClr val="778A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eCTD</a:t>
            </a:r>
            <a:r>
              <a:rPr kumimoji="0" lang="sv-SE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v.3.2</a:t>
            </a:r>
          </a:p>
        </p:txBody>
      </p:sp>
      <p:sp>
        <p:nvSpPr>
          <p:cNvPr id="85" name="Ellips 56"/>
          <p:cNvSpPr/>
          <p:nvPr/>
        </p:nvSpPr>
        <p:spPr>
          <a:xfrm>
            <a:off x="199050" y="2124230"/>
            <a:ext cx="983051" cy="648071"/>
          </a:xfrm>
          <a:prstGeom prst="ellipse">
            <a:avLst/>
          </a:prstGeom>
          <a:solidFill>
            <a:srgbClr val="778A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VNeeS</a:t>
            </a:r>
            <a:endParaRPr kumimoji="0" lang="sv-SE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6" name="Ellips 57"/>
          <p:cNvSpPr/>
          <p:nvPr/>
        </p:nvSpPr>
        <p:spPr>
          <a:xfrm>
            <a:off x="129198" y="4993627"/>
            <a:ext cx="1167691" cy="667621"/>
          </a:xfrm>
          <a:prstGeom prst="ellipse">
            <a:avLst/>
          </a:prstGeom>
          <a:solidFill>
            <a:srgbClr val="778A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v-SE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Common Repository (CR)</a:t>
            </a:r>
            <a:endParaRPr kumimoji="0" lang="sv-SE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323528" y="3063927"/>
            <a:ext cx="9087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-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eGateway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-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   CESP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1" i="0" u="none" strike="noStrike" kern="0" cap="none" spc="-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85725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100" b="1" kern="0" spc="-1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R="0" lvl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R="0" lvl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CESP dataset module</a:t>
            </a:r>
            <a:r>
              <a:rPr kumimoji="0" lang="sv-SE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*</a:t>
            </a:r>
            <a:endParaRPr kumimoji="0" lang="sv-S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85725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-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eAF</a:t>
            </a:r>
            <a:r>
              <a:rPr kumimoji="0" lang="en-US" altLang="sv-SE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  <a:r>
              <a:rPr kumimoji="0" lang="en-US" altLang="sv-SE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*</a:t>
            </a:r>
            <a:endParaRPr kumimoji="0" lang="sv-SE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85725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8" name="Rectangle 2"/>
          <p:cNvSpPr txBox="1">
            <a:spLocks noChangeArrowheads="1"/>
          </p:cNvSpPr>
          <p:nvPr/>
        </p:nvSpPr>
        <p:spPr bwMode="auto">
          <a:xfrm>
            <a:off x="200025" y="115888"/>
            <a:ext cx="8456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50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1F5BA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eSubmission Roadmap - timelines</a:t>
            </a:r>
            <a:br>
              <a:rPr kumimoji="0" lang="en-US" alt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1F5BA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altLang="sv-SE" sz="1100" b="1" i="0" u="none" strike="noStrike" kern="1200" cap="none" spc="0" normalizeH="0" baseline="0" noProof="0" dirty="0">
                <a:ln>
                  <a:noFill/>
                </a:ln>
                <a:solidFill>
                  <a:srgbClr val="1F5BA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(reflecting version </a:t>
            </a:r>
            <a:r>
              <a:rPr lang="en-US" altLang="sv-SE" sz="1100" dirty="0">
                <a:solidFill>
                  <a:srgbClr val="1F5BA5"/>
                </a:solidFill>
                <a:latin typeface="Arial"/>
              </a:rPr>
              <a:t>2.2 June 2019</a:t>
            </a:r>
            <a:r>
              <a:rPr kumimoji="0" lang="en-US" altLang="sv-SE" sz="1100" b="1" i="0" u="none" strike="noStrike" kern="1200" cap="none" spc="0" normalizeH="0" baseline="0" noProof="0" dirty="0">
                <a:ln>
                  <a:noFill/>
                </a:ln>
                <a:solidFill>
                  <a:srgbClr val="1F5BA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)</a:t>
            </a:r>
            <a:endParaRPr kumimoji="0" lang="en-US" altLang="sv-SE" sz="2800" b="1" i="0" u="none" strike="noStrike" kern="1200" cap="none" spc="0" normalizeH="0" baseline="0" noProof="0" dirty="0">
              <a:ln>
                <a:noFill/>
              </a:ln>
              <a:solidFill>
                <a:srgbClr val="1F5BA5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6" name="Suorakulmio 26"/>
          <p:cNvSpPr>
            <a:spLocks noChangeArrowheads="1"/>
          </p:cNvSpPr>
          <p:nvPr/>
        </p:nvSpPr>
        <p:spPr bwMode="auto">
          <a:xfrm>
            <a:off x="1190130" y="6373290"/>
            <a:ext cx="213518" cy="13652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xtLst/>
        </p:spPr>
        <p:txBody>
          <a:bodyPr lIns="72000" tIns="72000" rIns="72000" bIns="72000" anchor="ctr"/>
          <a:lstStyle/>
          <a:p>
            <a:pPr>
              <a:lnSpc>
                <a:spcPct val="100000"/>
              </a:lnSpc>
              <a:buFont typeface="Arial" pitchFamily="34" charset="0"/>
              <a:buNone/>
            </a:pPr>
            <a:endParaRPr lang="en-US" altLang="sv-SE" sz="700">
              <a:latin typeface="Arial" pitchFamily="34" charset="0"/>
            </a:endParaRPr>
          </a:p>
        </p:txBody>
      </p:sp>
      <p:sp>
        <p:nvSpPr>
          <p:cNvPr id="67" name="Suorakulmio 26"/>
          <p:cNvSpPr>
            <a:spLocks noChangeArrowheads="1"/>
          </p:cNvSpPr>
          <p:nvPr/>
        </p:nvSpPr>
        <p:spPr bwMode="auto">
          <a:xfrm>
            <a:off x="1190130" y="6240782"/>
            <a:ext cx="213518" cy="1365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xtLst/>
        </p:spPr>
        <p:txBody>
          <a:bodyPr lIns="72000" tIns="72000" rIns="72000" bIns="72000" anchor="ctr"/>
          <a:lstStyle/>
          <a:p>
            <a:endParaRPr lang="en-US" altLang="sv-SE" sz="700" b="1">
              <a:latin typeface="Arial" pitchFamily="34" charset="0"/>
            </a:endParaRPr>
          </a:p>
        </p:txBody>
      </p:sp>
      <p:sp>
        <p:nvSpPr>
          <p:cNvPr id="46" name="Suorakulmio 12"/>
          <p:cNvSpPr>
            <a:spLocks noChangeArrowheads="1"/>
          </p:cNvSpPr>
          <p:nvPr/>
        </p:nvSpPr>
        <p:spPr bwMode="auto">
          <a:xfrm>
            <a:off x="1341439" y="3859386"/>
            <a:ext cx="2695571" cy="378265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700" dirty="0" err="1">
                <a:solidFill>
                  <a:srgbClr val="000000"/>
                </a:solidFill>
                <a:latin typeface="+mj-lt"/>
              </a:rPr>
              <a:t>eAF</a:t>
            </a:r>
            <a:r>
              <a:rPr lang="en-US" altLang="sv-SE" sz="700" dirty="0">
                <a:solidFill>
                  <a:srgbClr val="000000"/>
                </a:solidFill>
                <a:latin typeface="+mj-lt"/>
              </a:rPr>
              <a:t> new MAA </a:t>
            </a:r>
            <a:r>
              <a:rPr lang="en-US" altLang="sv-SE" sz="700" dirty="0">
                <a:latin typeface="+mj-lt"/>
              </a:rPr>
              <a:t>(human and vet) </a:t>
            </a:r>
            <a:endParaRPr lang="en-US" altLang="sv-SE" sz="7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9706" name="Viisikulmio 41"/>
          <p:cNvSpPr>
            <a:spLocks noChangeArrowheads="1"/>
          </p:cNvSpPr>
          <p:nvPr/>
        </p:nvSpPr>
        <p:spPr bwMode="auto">
          <a:xfrm>
            <a:off x="7349710" y="2852937"/>
            <a:ext cx="1692690" cy="2125078"/>
          </a:xfrm>
          <a:prstGeom prst="homePlate">
            <a:avLst>
              <a:gd name="adj" fmla="val 14983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/>
          <a:p>
            <a:r>
              <a:rPr lang="en-US" altLang="sv-SE" sz="800" b="1" dirty="0">
                <a:latin typeface="+mn-lt"/>
              </a:rPr>
              <a:t>Single Submission Portal </a:t>
            </a:r>
            <a:r>
              <a:rPr lang="en-US" altLang="sv-SE" sz="800" dirty="0">
                <a:latin typeface="+mn-lt"/>
              </a:rPr>
              <a:t/>
            </a:r>
            <a:br>
              <a:rPr lang="en-US" altLang="sv-SE" sz="800" dirty="0">
                <a:latin typeface="+mn-lt"/>
              </a:rPr>
            </a:br>
            <a:r>
              <a:rPr lang="en-US" altLang="sv-SE" sz="800" dirty="0">
                <a:latin typeface="+mn-lt"/>
              </a:rPr>
              <a:t>with full integration </a:t>
            </a:r>
            <a:br>
              <a:rPr lang="en-US" altLang="sv-SE" sz="800" dirty="0">
                <a:latin typeface="+mn-lt"/>
              </a:rPr>
            </a:br>
            <a:r>
              <a:rPr lang="en-US" altLang="sv-SE" sz="800" dirty="0">
                <a:latin typeface="+mn-lt"/>
              </a:rPr>
              <a:t>of</a:t>
            </a:r>
            <a:r>
              <a:rPr lang="en-GB" altLang="sv-SE" sz="800" dirty="0">
                <a:latin typeface="+mn-lt"/>
              </a:rPr>
              <a:t> CESP dataset module/</a:t>
            </a:r>
            <a:r>
              <a:rPr lang="en-GB" altLang="sv-SE" sz="800" dirty="0" err="1">
                <a:latin typeface="+mn-lt"/>
              </a:rPr>
              <a:t>eAF</a:t>
            </a:r>
            <a:endParaRPr lang="en-GB" altLang="sv-SE" sz="800" dirty="0">
              <a:latin typeface="+mn-lt"/>
            </a:endParaRPr>
          </a:p>
          <a:p>
            <a:r>
              <a:rPr lang="en-GB" altLang="sv-SE" sz="800" dirty="0">
                <a:latin typeface="+mn-lt"/>
              </a:rPr>
              <a:t> and SPOR</a:t>
            </a:r>
            <a:r>
              <a:rPr lang="en-US" altLang="sv-SE" sz="800" dirty="0">
                <a:solidFill>
                  <a:srgbClr val="FF0000"/>
                </a:solidFill>
                <a:latin typeface="+mn-lt"/>
              </a:rPr>
              <a:t>*</a:t>
            </a:r>
            <a:endParaRPr lang="en-US" altLang="sv-SE" sz="800" b="1" dirty="0">
              <a:latin typeface="+mn-lt"/>
            </a:endParaRPr>
          </a:p>
          <a:p>
            <a:endParaRPr lang="en-GB" altLang="sv-SE" sz="600" b="1" dirty="0">
              <a:latin typeface="+mn-lt"/>
            </a:endParaRPr>
          </a:p>
          <a:p>
            <a:r>
              <a:rPr lang="en-US" altLang="sv-SE" sz="800" dirty="0">
                <a:latin typeface="+mn-lt"/>
              </a:rPr>
              <a:t>for all submissions </a:t>
            </a:r>
            <a:br>
              <a:rPr lang="en-US" altLang="sv-SE" sz="800" dirty="0">
                <a:latin typeface="+mn-lt"/>
              </a:rPr>
            </a:br>
            <a:r>
              <a:rPr lang="en-US" altLang="sv-SE" sz="800" dirty="0">
                <a:latin typeface="+mn-lt"/>
              </a:rPr>
              <a:t>(human and vet)</a:t>
            </a:r>
          </a:p>
          <a:p>
            <a:endParaRPr lang="en-US" altLang="sv-SE" sz="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>
                <a:latin typeface="+mn-lt"/>
              </a:rPr>
              <a:t>Timelines  are to be decided as a part of network telematics strategy</a:t>
            </a:r>
            <a:endParaRPr lang="en-US" altLang="sv-SE" sz="800" dirty="0">
              <a:latin typeface="+mn-lt"/>
            </a:endParaRPr>
          </a:p>
          <a:p>
            <a:endParaRPr lang="en-US" altLang="sv-SE" sz="700" dirty="0"/>
          </a:p>
        </p:txBody>
      </p:sp>
      <p:sp>
        <p:nvSpPr>
          <p:cNvPr id="14" name="Rechteck 13"/>
          <p:cNvSpPr/>
          <p:nvPr/>
        </p:nvSpPr>
        <p:spPr>
          <a:xfrm>
            <a:off x="4967532" y="4763436"/>
            <a:ext cx="3579362" cy="22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sv-SE" sz="800" b="1" dirty="0">
                <a:latin typeface="Arial" pitchFamily="34" charset="0"/>
              </a:rPr>
              <a:t>Telematics Service Desk </a:t>
            </a:r>
            <a:r>
              <a:rPr lang="en-US" altLang="sv-SE" sz="700" dirty="0">
                <a:latin typeface="Arial" pitchFamily="34" charset="0"/>
              </a:rPr>
              <a:t>(stepwise implementation for all Telematics systems) </a:t>
            </a:r>
            <a:endParaRPr lang="en-US" altLang="sv-SE" sz="800" dirty="0">
              <a:latin typeface="Arial" pitchFamily="34" charset="0"/>
            </a:endParaRPr>
          </a:p>
        </p:txBody>
      </p:sp>
      <p:sp>
        <p:nvSpPr>
          <p:cNvPr id="51" name="textruta 50"/>
          <p:cNvSpPr txBox="1"/>
          <p:nvPr/>
        </p:nvSpPr>
        <p:spPr>
          <a:xfrm>
            <a:off x="6580664" y="4264838"/>
            <a:ext cx="1491201" cy="323165"/>
          </a:xfrm>
          <a:prstGeom prst="rect">
            <a:avLst/>
          </a:prstGeom>
          <a:noFill/>
        </p:spPr>
        <p:txBody>
          <a:bodyPr wrap="square" lIns="72000" tIns="0" rIns="72000" bIns="0">
            <a:spAutoFit/>
          </a:bodyPr>
          <a:lstStyle/>
          <a:p>
            <a:pPr algn="l" eaLnBrk="0" hangingPunct="0">
              <a:lnSpc>
                <a:spcPct val="100000"/>
              </a:lnSpc>
            </a:pPr>
            <a:r>
              <a:rPr lang="en-US" altLang="sv-SE" sz="700" b="1" dirty="0" smtClean="0">
                <a:latin typeface="Arial" panose="020B0604020202020204" pitchFamily="34" charset="0"/>
                <a:ea typeface="Verdana" pitchFamily="34" charset="0"/>
              </a:rPr>
              <a:t>CESSP </a:t>
            </a:r>
            <a:r>
              <a:rPr lang="en-US" altLang="sv-SE" sz="700" dirty="0" smtClean="0"/>
              <a:t>for</a:t>
            </a:r>
          </a:p>
          <a:p>
            <a:pPr algn="l" eaLnBrk="0" hangingPunct="0">
              <a:lnSpc>
                <a:spcPct val="100000"/>
              </a:lnSpc>
            </a:pPr>
            <a:r>
              <a:rPr lang="en-US" altLang="sv-SE" sz="700" dirty="0" smtClean="0"/>
              <a:t>variation &amp; </a:t>
            </a:r>
          </a:p>
          <a:p>
            <a:pPr algn="l" eaLnBrk="0" hangingPunct="0">
              <a:lnSpc>
                <a:spcPct val="100000"/>
              </a:lnSpc>
            </a:pPr>
            <a:r>
              <a:rPr lang="en-US" altLang="sv-SE" sz="700" dirty="0" smtClean="0"/>
              <a:t>renewal </a:t>
            </a:r>
            <a:r>
              <a:rPr lang="en-US" altLang="sv-SE" sz="700" dirty="0" smtClean="0"/>
              <a:t>(</a:t>
            </a:r>
            <a:r>
              <a:rPr lang="en-US" altLang="sv-SE" sz="700" dirty="0" smtClean="0"/>
              <a:t>H&amp;V</a:t>
            </a:r>
            <a:r>
              <a:rPr lang="en-US" altLang="sv-SE" sz="700" dirty="0">
                <a:latin typeface="Arial" panose="020B0604020202020204" pitchFamily="34" charset="0"/>
                <a:ea typeface="Verdana" pitchFamily="34" charset="0"/>
              </a:rPr>
              <a:t>)</a:t>
            </a:r>
            <a:r>
              <a:rPr lang="en-US" altLang="sv-SE" sz="700" dirty="0">
                <a:solidFill>
                  <a:srgbClr val="FF0000"/>
                </a:solidFill>
              </a:rPr>
              <a:t>*</a:t>
            </a:r>
            <a:endParaRPr lang="en-US" altLang="sv-SE" sz="700" dirty="0">
              <a:solidFill>
                <a:schemeClr val="tx1"/>
              </a:solidFill>
              <a:latin typeface="Arial" panose="020B0604020202020204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5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_Updated eSubmission Roadmap">
  <a:themeElements>
    <a:clrScheme name="Neutral (Agency) (26 April 2011) 2">
      <a:dk1>
        <a:srgbClr val="000000"/>
      </a:dk1>
      <a:lt1>
        <a:srgbClr val="FFFFFF"/>
      </a:lt1>
      <a:dk2>
        <a:srgbClr val="003399"/>
      </a:dk2>
      <a:lt2>
        <a:srgbClr val="6D6F71"/>
      </a:lt2>
      <a:accent1>
        <a:srgbClr val="E1E3F2"/>
      </a:accent1>
      <a:accent2>
        <a:srgbClr val="E98300"/>
      </a:accent2>
      <a:accent3>
        <a:srgbClr val="FFFFFF"/>
      </a:accent3>
      <a:accent4>
        <a:srgbClr val="000000"/>
      </a:accent4>
      <a:accent5>
        <a:srgbClr val="EEEFF7"/>
      </a:accent5>
      <a:accent6>
        <a:srgbClr val="D37600"/>
      </a:accent6>
      <a:hlink>
        <a:srgbClr val="0098DB"/>
      </a:hlink>
      <a:folHlink>
        <a:srgbClr val="983222"/>
      </a:folHlink>
    </a:clrScheme>
    <a:fontScheme name="Neutral (Agency) (26 April 2011)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Neutral (Agency) (26 April 2011) 1">
        <a:dk1>
          <a:srgbClr val="404040"/>
        </a:dk1>
        <a:lt1>
          <a:srgbClr val="FFFFFF"/>
        </a:lt1>
        <a:dk2>
          <a:srgbClr val="003399"/>
        </a:dk2>
        <a:lt2>
          <a:srgbClr val="FFFFFF"/>
        </a:lt2>
        <a:accent1>
          <a:srgbClr val="E1E4F3"/>
        </a:accent1>
        <a:accent2>
          <a:srgbClr val="E98300"/>
        </a:accent2>
        <a:accent3>
          <a:srgbClr val="AAADCA"/>
        </a:accent3>
        <a:accent4>
          <a:srgbClr val="DADADA"/>
        </a:accent4>
        <a:accent5>
          <a:srgbClr val="EEEFF8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(Agency) (26 April 2011) 2">
        <a:dk1>
          <a:srgbClr val="000000"/>
        </a:dk1>
        <a:lt1>
          <a:srgbClr val="FFFFFF"/>
        </a:lt1>
        <a:dk2>
          <a:srgbClr val="003399"/>
        </a:dk2>
        <a:lt2>
          <a:srgbClr val="6D6F71"/>
        </a:lt2>
        <a:accent1>
          <a:srgbClr val="E1E3F2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EEEFF7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ヒラギノ角ゴ Pro W3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ヒラギノ角ゴ Pro W3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ヒラギノ角ゴ Pro W3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03_Updated eSubmission Roadmap</Template>
  <TotalTime>11938</TotalTime>
  <Words>433</Words>
  <Application>Microsoft Office PowerPoint</Application>
  <PresentationFormat>On-screen Show (4:3)</PresentationFormat>
  <Paragraphs>65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03_Updated eSubmission Roadmap</vt:lpstr>
      <vt:lpstr>Blank Presentation</vt:lpstr>
      <vt:lpstr>   Updated eSubmission Roadmap (v2.2) Adopted by HMA on 21 June 2019</vt:lpstr>
      <vt:lpstr>Main updates compared to version 2.1</vt:lpstr>
      <vt:lpstr>PowerPoint Presentation</vt:lpstr>
    </vt:vector>
  </TitlesOfParts>
  <Company>European Medicines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eSubmission Roadmap (v.2.0) Adopted by EUTMB and endorsed by the HMA in February 2017</dc:title>
  <dc:creator>Staisiuniene Aina</dc:creator>
  <dc:description>Template version: 26 June 2013.</dc:description>
  <cp:lastModifiedBy>Puusaari Kristiina</cp:lastModifiedBy>
  <cp:revision>160</cp:revision>
  <dcterms:created xsi:type="dcterms:W3CDTF">2017-04-18T15:27:34Z</dcterms:created>
  <dcterms:modified xsi:type="dcterms:W3CDTF">2019-07-16T06:34:42Z</dcterms:modified>
</cp:coreProperties>
</file>